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78" r:id="rId4"/>
    <p:sldId id="257" r:id="rId5"/>
    <p:sldId id="258" r:id="rId6"/>
    <p:sldId id="260" r:id="rId7"/>
    <p:sldId id="261" r:id="rId8"/>
    <p:sldId id="259" r:id="rId9"/>
    <p:sldId id="264" r:id="rId10"/>
    <p:sldId id="262" r:id="rId11"/>
    <p:sldId id="279" r:id="rId12"/>
    <p:sldId id="280" r:id="rId13"/>
    <p:sldId id="265" r:id="rId14"/>
    <p:sldId id="268" r:id="rId15"/>
    <p:sldId id="269" r:id="rId16"/>
    <p:sldId id="270" r:id="rId17"/>
    <p:sldId id="273" r:id="rId18"/>
    <p:sldId id="272" r:id="rId19"/>
    <p:sldId id="271" r:id="rId20"/>
    <p:sldId id="274" r:id="rId21"/>
    <p:sldId id="275" r:id="rId22"/>
    <p:sldId id="277" r:id="rId23"/>
    <p:sldId id="281"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n Wittische" initials="JW" lastIdx="1" clrIdx="0">
    <p:extLst>
      <p:ext uri="{19B8F6BF-5375-455C-9EA6-DF929625EA0E}">
        <p15:presenceInfo xmlns:p15="http://schemas.microsoft.com/office/powerpoint/2012/main" userId="Julian Wittisch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96" d="100"/>
          <a:sy n="96" d="100"/>
        </p:scale>
        <p:origin x="96" y="8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L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28.03.2022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3954633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28.03.2022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96152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L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28.03.2022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282917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28.03.2022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380664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L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0BF537-F47A-4C77-95B7-4634BF023006}" type="datetimeFigureOut">
              <a:rPr lang="de-LU" smtClean="0"/>
              <a:t>28.03.2022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475033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5" name="Date Placeholder 4"/>
          <p:cNvSpPr>
            <a:spLocks noGrp="1"/>
          </p:cNvSpPr>
          <p:nvPr>
            <p:ph type="dt" sz="half" idx="10"/>
          </p:nvPr>
        </p:nvSpPr>
        <p:spPr/>
        <p:txBody>
          <a:bodyPr/>
          <a:lstStyle/>
          <a:p>
            <a:fld id="{2F0BF537-F47A-4C77-95B7-4634BF023006}" type="datetimeFigureOut">
              <a:rPr lang="de-LU" smtClean="0"/>
              <a:t>28.03.2022</a:t>
            </a:fld>
            <a:endParaRPr lang="de-LU"/>
          </a:p>
        </p:txBody>
      </p:sp>
      <p:sp>
        <p:nvSpPr>
          <p:cNvPr id="6" name="Footer Placeholder 5"/>
          <p:cNvSpPr>
            <a:spLocks noGrp="1"/>
          </p:cNvSpPr>
          <p:nvPr>
            <p:ph type="ftr" sz="quarter" idx="11"/>
          </p:nvPr>
        </p:nvSpPr>
        <p:spPr/>
        <p:txBody>
          <a:bodyPr/>
          <a:lstStyle/>
          <a:p>
            <a:endParaRPr lang="de-LU"/>
          </a:p>
        </p:txBody>
      </p:sp>
      <p:sp>
        <p:nvSpPr>
          <p:cNvPr id="7" name="Slide Number Placeholder 6"/>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30040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L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7" name="Date Placeholder 6"/>
          <p:cNvSpPr>
            <a:spLocks noGrp="1"/>
          </p:cNvSpPr>
          <p:nvPr>
            <p:ph type="dt" sz="half" idx="10"/>
          </p:nvPr>
        </p:nvSpPr>
        <p:spPr/>
        <p:txBody>
          <a:bodyPr/>
          <a:lstStyle/>
          <a:p>
            <a:fld id="{2F0BF537-F47A-4C77-95B7-4634BF023006}" type="datetimeFigureOut">
              <a:rPr lang="de-LU" smtClean="0"/>
              <a:t>28.03.2022</a:t>
            </a:fld>
            <a:endParaRPr lang="de-LU"/>
          </a:p>
        </p:txBody>
      </p:sp>
      <p:sp>
        <p:nvSpPr>
          <p:cNvPr id="8" name="Footer Placeholder 7"/>
          <p:cNvSpPr>
            <a:spLocks noGrp="1"/>
          </p:cNvSpPr>
          <p:nvPr>
            <p:ph type="ftr" sz="quarter" idx="11"/>
          </p:nvPr>
        </p:nvSpPr>
        <p:spPr/>
        <p:txBody>
          <a:bodyPr/>
          <a:lstStyle/>
          <a:p>
            <a:endParaRPr lang="de-LU"/>
          </a:p>
        </p:txBody>
      </p:sp>
      <p:sp>
        <p:nvSpPr>
          <p:cNvPr id="9" name="Slide Number Placeholder 8"/>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90210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Date Placeholder 2"/>
          <p:cNvSpPr>
            <a:spLocks noGrp="1"/>
          </p:cNvSpPr>
          <p:nvPr>
            <p:ph type="dt" sz="half" idx="10"/>
          </p:nvPr>
        </p:nvSpPr>
        <p:spPr/>
        <p:txBody>
          <a:bodyPr/>
          <a:lstStyle/>
          <a:p>
            <a:fld id="{2F0BF537-F47A-4C77-95B7-4634BF023006}" type="datetimeFigureOut">
              <a:rPr lang="de-LU" smtClean="0"/>
              <a:t>28.03.2022</a:t>
            </a:fld>
            <a:endParaRPr lang="de-LU"/>
          </a:p>
        </p:txBody>
      </p:sp>
      <p:sp>
        <p:nvSpPr>
          <p:cNvPr id="4" name="Footer Placeholder 3"/>
          <p:cNvSpPr>
            <a:spLocks noGrp="1"/>
          </p:cNvSpPr>
          <p:nvPr>
            <p:ph type="ftr" sz="quarter" idx="11"/>
          </p:nvPr>
        </p:nvSpPr>
        <p:spPr/>
        <p:txBody>
          <a:bodyPr/>
          <a:lstStyle/>
          <a:p>
            <a:endParaRPr lang="de-LU"/>
          </a:p>
        </p:txBody>
      </p:sp>
      <p:sp>
        <p:nvSpPr>
          <p:cNvPr id="5" name="Slide Number Placeholder 4"/>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793669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BF537-F47A-4C77-95B7-4634BF023006}" type="datetimeFigureOut">
              <a:rPr lang="de-LU" smtClean="0"/>
              <a:t>28.03.2022</a:t>
            </a:fld>
            <a:endParaRPr lang="de-LU"/>
          </a:p>
        </p:txBody>
      </p:sp>
      <p:sp>
        <p:nvSpPr>
          <p:cNvPr id="3" name="Footer Placeholder 2"/>
          <p:cNvSpPr>
            <a:spLocks noGrp="1"/>
          </p:cNvSpPr>
          <p:nvPr>
            <p:ph type="ftr" sz="quarter" idx="11"/>
          </p:nvPr>
        </p:nvSpPr>
        <p:spPr/>
        <p:txBody>
          <a:bodyPr/>
          <a:lstStyle/>
          <a:p>
            <a:endParaRPr lang="de-LU"/>
          </a:p>
        </p:txBody>
      </p:sp>
      <p:sp>
        <p:nvSpPr>
          <p:cNvPr id="4" name="Slide Number Placeholder 3"/>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89902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L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0BF537-F47A-4C77-95B7-4634BF023006}" type="datetimeFigureOut">
              <a:rPr lang="de-LU" smtClean="0"/>
              <a:t>28.03.2022</a:t>
            </a:fld>
            <a:endParaRPr lang="de-LU"/>
          </a:p>
        </p:txBody>
      </p:sp>
      <p:sp>
        <p:nvSpPr>
          <p:cNvPr id="6" name="Footer Placeholder 5"/>
          <p:cNvSpPr>
            <a:spLocks noGrp="1"/>
          </p:cNvSpPr>
          <p:nvPr>
            <p:ph type="ftr" sz="quarter" idx="11"/>
          </p:nvPr>
        </p:nvSpPr>
        <p:spPr/>
        <p:txBody>
          <a:bodyPr/>
          <a:lstStyle/>
          <a:p>
            <a:endParaRPr lang="de-LU"/>
          </a:p>
        </p:txBody>
      </p:sp>
      <p:sp>
        <p:nvSpPr>
          <p:cNvPr id="7" name="Slide Number Placeholder 6"/>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180910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L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0BF537-F47A-4C77-95B7-4634BF023006}" type="datetimeFigureOut">
              <a:rPr lang="de-LU" smtClean="0"/>
              <a:t>28.03.2022</a:t>
            </a:fld>
            <a:endParaRPr lang="de-LU"/>
          </a:p>
        </p:txBody>
      </p:sp>
      <p:sp>
        <p:nvSpPr>
          <p:cNvPr id="6" name="Footer Placeholder 5"/>
          <p:cNvSpPr>
            <a:spLocks noGrp="1"/>
          </p:cNvSpPr>
          <p:nvPr>
            <p:ph type="ftr" sz="quarter" idx="11"/>
          </p:nvPr>
        </p:nvSpPr>
        <p:spPr/>
        <p:txBody>
          <a:bodyPr/>
          <a:lstStyle/>
          <a:p>
            <a:endParaRPr lang="de-LU"/>
          </a:p>
        </p:txBody>
      </p:sp>
      <p:sp>
        <p:nvSpPr>
          <p:cNvPr id="7" name="Slide Number Placeholder 6"/>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55774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L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0BF537-F47A-4C77-95B7-4634BF023006}" type="datetimeFigureOut">
              <a:rPr lang="de-LU" smtClean="0"/>
              <a:t>28.03.2022</a:t>
            </a:fld>
            <a:endParaRPr lang="de-L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L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21398-B85D-46EB-A3C9-3C150502A749}" type="slidenum">
              <a:rPr lang="de-LU" smtClean="0"/>
              <a:t>‹#›</a:t>
            </a:fld>
            <a:endParaRPr lang="de-LU"/>
          </a:p>
        </p:txBody>
      </p:sp>
    </p:spTree>
    <p:extLst>
      <p:ext uri="{BB962C8B-B14F-4D97-AF65-F5344CB8AC3E}">
        <p14:creationId xmlns:p14="http://schemas.microsoft.com/office/powerpoint/2010/main" val="195210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63075200@N07/collections/7215763151850852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4iU8YXKV3l5ENuRBTa8Q4Us8zm-KmGJBrGhFSpKhtwY/edit?usp=sharing" TargetMode="External"/><Relationship Id="rId2" Type="http://schemas.openxmlformats.org/officeDocument/2006/relationships/hyperlink" Target="https://docs.google.com/spreadsheets/d/1hifgIF_Yw765mo0xqFZNHAfZ0U6C9fA46Bmeriz1Xe4/edit#gid=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rtoon of Man with Net Catching a Butterfly Stock Vector - Illustration of  drawn, entomology: 1216397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426" y="-79513"/>
            <a:ext cx="7620000" cy="71342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467139"/>
            <a:ext cx="7480849" cy="2387600"/>
          </a:xfrm>
        </p:spPr>
        <p:txBody>
          <a:bodyPr/>
          <a:lstStyle/>
          <a:p>
            <a:r>
              <a:rPr lang="en-US" dirty="0"/>
              <a:t>FIELD PREP 2022</a:t>
            </a:r>
            <a:endParaRPr lang="de-LU" dirty="0"/>
          </a:p>
        </p:txBody>
      </p:sp>
      <p:sp>
        <p:nvSpPr>
          <p:cNvPr id="3" name="Subtitle 2"/>
          <p:cNvSpPr>
            <a:spLocks noGrp="1"/>
          </p:cNvSpPr>
          <p:nvPr>
            <p:ph type="subTitle" idx="1"/>
          </p:nvPr>
        </p:nvSpPr>
        <p:spPr>
          <a:xfrm>
            <a:off x="0" y="4824550"/>
            <a:ext cx="9144000" cy="1938199"/>
          </a:xfrm>
        </p:spPr>
        <p:txBody>
          <a:bodyPr>
            <a:normAutofit lnSpcReduction="10000"/>
          </a:bodyPr>
          <a:lstStyle/>
          <a:p>
            <a:r>
              <a:rPr lang="en-US" dirty="0"/>
              <a:t>Julian Wittische – Alain Frantz 2022</a:t>
            </a:r>
          </a:p>
          <a:p>
            <a:pPr algn="l"/>
            <a:endParaRPr lang="en-US" dirty="0"/>
          </a:p>
          <a:p>
            <a:pPr algn="l"/>
            <a:endParaRPr lang="en-US" dirty="0"/>
          </a:p>
          <a:p>
            <a:pPr algn="l"/>
            <a:r>
              <a:rPr lang="en-US" sz="1800" dirty="0"/>
              <a:t>All photos are from Steven Falk </a:t>
            </a:r>
            <a:r>
              <a:rPr lang="en-US" sz="1800" dirty="0">
                <a:hlinkClick r:id="rId3"/>
              </a:rPr>
              <a:t>https://www.flickr.com/photos/63075200@N07/collections/72157631518508520</a:t>
            </a:r>
            <a:endParaRPr lang="en-US" sz="1800" dirty="0"/>
          </a:p>
          <a:p>
            <a:pPr algn="l"/>
            <a:endParaRPr lang="de-LU" sz="1800" dirty="0"/>
          </a:p>
        </p:txBody>
      </p:sp>
    </p:spTree>
    <p:extLst>
      <p:ext uri="{BB962C8B-B14F-4D97-AF65-F5344CB8AC3E}">
        <p14:creationId xmlns:p14="http://schemas.microsoft.com/office/powerpoint/2010/main" val="170860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23301"/>
            <a:ext cx="10515600" cy="1325563"/>
          </a:xfrm>
        </p:spPr>
        <p:txBody>
          <a:bodyPr/>
          <a:lstStyle/>
          <a:p>
            <a:r>
              <a:rPr lang="en-US" dirty="0"/>
              <a:t>Andrena - Where to find them?</a:t>
            </a:r>
            <a:endParaRPr lang="de-LU"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89" y="-1811"/>
            <a:ext cx="7536671" cy="50244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982" y="-1"/>
            <a:ext cx="4678018" cy="349937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3982" y="3349487"/>
            <a:ext cx="4678018" cy="3508513"/>
          </a:xfrm>
          <a:prstGeom prst="rect">
            <a:avLst/>
          </a:prstGeom>
        </p:spPr>
      </p:pic>
    </p:spTree>
    <p:extLst>
      <p:ext uri="{BB962C8B-B14F-4D97-AF65-F5344CB8AC3E}">
        <p14:creationId xmlns:p14="http://schemas.microsoft.com/office/powerpoint/2010/main" val="1689112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err="1" smtClean="0"/>
              <a:t>Osmia</a:t>
            </a:r>
            <a:r>
              <a:rPr lang="en-US" dirty="0" smtClean="0"/>
              <a:t>– </a:t>
            </a:r>
            <a:r>
              <a:rPr lang="en-US" dirty="0"/>
              <a:t>Summary</a:t>
            </a:r>
            <a:endParaRPr lang="de-LU" dirty="0"/>
          </a:p>
        </p:txBody>
      </p:sp>
      <p:sp>
        <p:nvSpPr>
          <p:cNvPr id="3" name="Content Placeholder 2"/>
          <p:cNvSpPr>
            <a:spLocks noGrp="1"/>
          </p:cNvSpPr>
          <p:nvPr>
            <p:ph idx="1"/>
          </p:nvPr>
        </p:nvSpPr>
        <p:spPr>
          <a:xfrm>
            <a:off x="685800" y="1168399"/>
            <a:ext cx="5118652" cy="4876117"/>
          </a:xfrm>
        </p:spPr>
        <p:txBody>
          <a:bodyPr>
            <a:noAutofit/>
          </a:bodyPr>
          <a:lstStyle/>
          <a:p>
            <a:pPr marL="0" indent="0">
              <a:buNone/>
            </a:pPr>
            <a:r>
              <a:rPr lang="en-US" sz="2400" dirty="0" smtClean="0"/>
              <a:t>Males:</a:t>
            </a:r>
            <a:endParaRPr lang="en-US" sz="2400" dirty="0"/>
          </a:p>
          <a:p>
            <a:pPr lvl="1"/>
            <a:endParaRPr lang="en-US" sz="2000" dirty="0" smtClean="0"/>
          </a:p>
          <a:p>
            <a:r>
              <a:rPr lang="en-US" sz="2000" dirty="0" smtClean="0"/>
              <a:t>No horns</a:t>
            </a:r>
          </a:p>
          <a:p>
            <a:endParaRPr lang="en-US" sz="2000" dirty="0" smtClean="0"/>
          </a:p>
          <a:p>
            <a:r>
              <a:rPr lang="en-US" sz="2000" dirty="0" smtClean="0"/>
              <a:t>Light-colored </a:t>
            </a:r>
            <a:r>
              <a:rPr lang="en-US" sz="2000" dirty="0"/>
              <a:t>facial hairs for O. </a:t>
            </a:r>
            <a:r>
              <a:rPr lang="en-US" sz="2000" dirty="0" err="1"/>
              <a:t>bicornis</a:t>
            </a:r>
            <a:r>
              <a:rPr lang="en-US" sz="2000" dirty="0"/>
              <a:t> and white hair for O. </a:t>
            </a:r>
            <a:r>
              <a:rPr lang="en-US" sz="2000" dirty="0" err="1" smtClean="0"/>
              <a:t>cornuta</a:t>
            </a:r>
            <a:endParaRPr lang="en-US" sz="2000" dirty="0" smtClean="0"/>
          </a:p>
          <a:p>
            <a:endParaRPr lang="en-US" sz="2000" dirty="0"/>
          </a:p>
          <a:p>
            <a:r>
              <a:rPr lang="en-US" sz="2000" dirty="0" smtClean="0"/>
              <a:t>Longer </a:t>
            </a:r>
            <a:r>
              <a:rPr lang="en-US" sz="2000" dirty="0"/>
              <a:t>antennae (almost 2x head width</a:t>
            </a:r>
            <a:r>
              <a:rPr lang="en-US" sz="2000" dirty="0" smtClean="0"/>
              <a:t>)</a:t>
            </a:r>
          </a:p>
          <a:p>
            <a:endParaRPr lang="en-US" sz="2000" dirty="0"/>
          </a:p>
          <a:p>
            <a:r>
              <a:rPr lang="en-US" sz="2000" dirty="0" smtClean="0"/>
              <a:t>No pouch</a:t>
            </a:r>
          </a:p>
          <a:p>
            <a:endParaRPr lang="en-US" sz="2000" dirty="0"/>
          </a:p>
          <a:p>
            <a:r>
              <a:rPr lang="en-US" sz="2000" dirty="0" smtClean="0"/>
              <a:t>Usually smaller</a:t>
            </a:r>
          </a:p>
          <a:p>
            <a:endParaRPr lang="en-US" sz="2000" dirty="0"/>
          </a:p>
          <a:p>
            <a:endParaRPr lang="en-US" sz="2000" dirty="0"/>
          </a:p>
        </p:txBody>
      </p:sp>
      <p:sp>
        <p:nvSpPr>
          <p:cNvPr id="4" name="Content Placeholder 2"/>
          <p:cNvSpPr txBox="1">
            <a:spLocks/>
          </p:cNvSpPr>
          <p:nvPr/>
        </p:nvSpPr>
        <p:spPr>
          <a:xfrm>
            <a:off x="6546573" y="1168398"/>
            <a:ext cx="5440017" cy="4876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Females:</a:t>
            </a:r>
          </a:p>
          <a:p>
            <a:pPr lvl="1"/>
            <a:endParaRPr lang="en-US" sz="2000" dirty="0" smtClean="0"/>
          </a:p>
          <a:p>
            <a:r>
              <a:rPr lang="en-US" sz="2000" dirty="0" smtClean="0"/>
              <a:t>Horns</a:t>
            </a:r>
          </a:p>
          <a:p>
            <a:endParaRPr lang="en-US" sz="2000" dirty="0" smtClean="0"/>
          </a:p>
          <a:p>
            <a:r>
              <a:rPr lang="en-US" sz="2000" dirty="0" smtClean="0"/>
              <a:t>Black </a:t>
            </a:r>
            <a:r>
              <a:rPr lang="en-US" sz="2000" dirty="0"/>
              <a:t>faces</a:t>
            </a:r>
            <a:endParaRPr lang="en-US" sz="2000" dirty="0" smtClean="0"/>
          </a:p>
          <a:p>
            <a:endParaRPr lang="en-US" sz="4000" dirty="0" smtClean="0"/>
          </a:p>
          <a:p>
            <a:r>
              <a:rPr lang="en-US" sz="2000" dirty="0" smtClean="0"/>
              <a:t>Shorter </a:t>
            </a:r>
            <a:r>
              <a:rPr lang="en-US" sz="2000" dirty="0"/>
              <a:t>antennae, barely longer that head </a:t>
            </a:r>
            <a:r>
              <a:rPr lang="en-US" sz="2000" dirty="0" smtClean="0"/>
              <a:t>width</a:t>
            </a:r>
          </a:p>
          <a:p>
            <a:endParaRPr lang="en-US" sz="2000" dirty="0"/>
          </a:p>
          <a:p>
            <a:r>
              <a:rPr lang="en-US" sz="2000" dirty="0"/>
              <a:t>P</a:t>
            </a:r>
            <a:r>
              <a:rPr lang="en-US" sz="2000" dirty="0" smtClean="0"/>
              <a:t>ollen </a:t>
            </a:r>
            <a:r>
              <a:rPr lang="en-US" sz="2000" dirty="0"/>
              <a:t>pouch/basket on the hind legs</a:t>
            </a:r>
          </a:p>
        </p:txBody>
      </p:sp>
      <p:cxnSp>
        <p:nvCxnSpPr>
          <p:cNvPr id="6" name="Straight Connector 5"/>
          <p:cNvCxnSpPr/>
          <p:nvPr/>
        </p:nvCxnSpPr>
        <p:spPr>
          <a:xfrm>
            <a:off x="6062870" y="1168399"/>
            <a:ext cx="0" cy="5063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398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err="1" smtClean="0"/>
              <a:t>Osmia</a:t>
            </a:r>
            <a:r>
              <a:rPr lang="en-US" dirty="0" smtClean="0"/>
              <a:t>– </a:t>
            </a:r>
            <a:r>
              <a:rPr lang="en-US" dirty="0"/>
              <a:t>Summary</a:t>
            </a:r>
            <a:endParaRPr lang="de-LU" dirty="0"/>
          </a:p>
        </p:txBody>
      </p:sp>
      <p:sp>
        <p:nvSpPr>
          <p:cNvPr id="3" name="Content Placeholder 2"/>
          <p:cNvSpPr>
            <a:spLocks noGrp="1"/>
          </p:cNvSpPr>
          <p:nvPr>
            <p:ph idx="1"/>
          </p:nvPr>
        </p:nvSpPr>
        <p:spPr>
          <a:xfrm>
            <a:off x="685800" y="1168399"/>
            <a:ext cx="5118652" cy="4876117"/>
          </a:xfrm>
        </p:spPr>
        <p:txBody>
          <a:bodyPr>
            <a:noAutofit/>
          </a:bodyPr>
          <a:lstStyle/>
          <a:p>
            <a:pPr marL="0" indent="0">
              <a:buNone/>
            </a:pPr>
            <a:r>
              <a:rPr lang="en-US" sz="2400" dirty="0" smtClean="0"/>
              <a:t>O. </a:t>
            </a:r>
            <a:r>
              <a:rPr lang="en-US" sz="2400" dirty="0" err="1" smtClean="0"/>
              <a:t>bicornis</a:t>
            </a:r>
            <a:r>
              <a:rPr lang="en-US" sz="2400" dirty="0" smtClean="0"/>
              <a:t>:</a:t>
            </a:r>
            <a:endParaRPr lang="en-US" sz="2400" dirty="0"/>
          </a:p>
          <a:p>
            <a:pPr lvl="1"/>
            <a:endParaRPr lang="en-US" sz="2000" dirty="0" smtClean="0"/>
          </a:p>
          <a:p>
            <a:r>
              <a:rPr lang="en-US" sz="2000" dirty="0" smtClean="0"/>
              <a:t>Females </a:t>
            </a:r>
            <a:r>
              <a:rPr lang="en-US" sz="2000" dirty="0"/>
              <a:t>have greyish, light-colored hair on the dorsal part of the thorax and yellow/orange hair on the </a:t>
            </a:r>
            <a:r>
              <a:rPr lang="en-US" sz="2000" dirty="0" smtClean="0"/>
              <a:t>abdomen</a:t>
            </a:r>
          </a:p>
          <a:p>
            <a:endParaRPr lang="en-US" sz="2000" dirty="0" smtClean="0"/>
          </a:p>
          <a:p>
            <a:r>
              <a:rPr lang="en-GB" sz="2000" dirty="0" smtClean="0"/>
              <a:t>Black </a:t>
            </a:r>
            <a:r>
              <a:rPr lang="en-GB" sz="2000" dirty="0"/>
              <a:t>tip at the end of the abdomen</a:t>
            </a:r>
            <a:endParaRPr lang="en-US" sz="2000" dirty="0" smtClean="0"/>
          </a:p>
          <a:p>
            <a:endParaRPr lang="en-US" sz="2000" dirty="0"/>
          </a:p>
        </p:txBody>
      </p:sp>
      <p:sp>
        <p:nvSpPr>
          <p:cNvPr id="4" name="Content Placeholder 2"/>
          <p:cNvSpPr txBox="1">
            <a:spLocks/>
          </p:cNvSpPr>
          <p:nvPr/>
        </p:nvSpPr>
        <p:spPr>
          <a:xfrm>
            <a:off x="6546573" y="1168399"/>
            <a:ext cx="5440017" cy="1988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O. </a:t>
            </a:r>
            <a:r>
              <a:rPr lang="en-US" sz="2400" dirty="0" err="1" smtClean="0"/>
              <a:t>cornuta</a:t>
            </a:r>
            <a:r>
              <a:rPr lang="en-US" sz="2400" dirty="0" smtClean="0"/>
              <a:t>:</a:t>
            </a:r>
          </a:p>
          <a:p>
            <a:endParaRPr lang="en-GB" sz="2000" dirty="0" smtClean="0"/>
          </a:p>
          <a:p>
            <a:r>
              <a:rPr lang="en-GB" sz="2000" dirty="0" smtClean="0"/>
              <a:t>Females </a:t>
            </a:r>
            <a:r>
              <a:rPr lang="en-GB" sz="2000" dirty="0"/>
              <a:t>have a black-haired thorax and their abdomen has a brighter red </a:t>
            </a:r>
            <a:r>
              <a:rPr lang="en-GB" sz="2000" dirty="0" err="1" smtClean="0"/>
              <a:t>color</a:t>
            </a:r>
            <a:endParaRPr lang="en-US" sz="2000" dirty="0"/>
          </a:p>
        </p:txBody>
      </p:sp>
      <p:cxnSp>
        <p:nvCxnSpPr>
          <p:cNvPr id="6" name="Straight Connector 5"/>
          <p:cNvCxnSpPr/>
          <p:nvPr/>
        </p:nvCxnSpPr>
        <p:spPr>
          <a:xfrm>
            <a:off x="6062870" y="1168399"/>
            <a:ext cx="0" cy="5063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bee&#10;&#10;Description automatically generated">
            <a:extLst>
              <a:ext uri="{FF2B5EF4-FFF2-40B4-BE49-F238E27FC236}">
                <a16:creationId xmlns:a16="http://schemas.microsoft.com/office/drawing/2014/main" id="{20AE0956-12E8-48C9-83EA-DF2E5843A9BD}"/>
              </a:ext>
            </a:extLst>
          </p:cNvPr>
          <p:cNvPicPr>
            <a:picLocks noChangeAspect="1"/>
          </p:cNvPicPr>
          <p:nvPr/>
        </p:nvPicPr>
        <p:blipFill rotWithShape="1">
          <a:blip r:embed="rId2">
            <a:extLst>
              <a:ext uri="{28A0092B-C50C-407E-A947-70E740481C1C}">
                <a14:useLocalDpi xmlns:a14="http://schemas.microsoft.com/office/drawing/2010/main" val="0"/>
              </a:ext>
            </a:extLst>
          </a:blip>
          <a:srcRect l="24719" t="22953" r="22735" b="28899"/>
          <a:stretch/>
        </p:blipFill>
        <p:spPr>
          <a:xfrm>
            <a:off x="0" y="4102692"/>
            <a:ext cx="2984462" cy="2755308"/>
          </a:xfrm>
          <a:prstGeom prst="rect">
            <a:avLst/>
          </a:prstGeom>
        </p:spPr>
      </p:pic>
      <p:pic>
        <p:nvPicPr>
          <p:cNvPr id="8" name="Picture 7" descr="A close up of a bee&#10;&#10;Description automatically generated">
            <a:extLst>
              <a:ext uri="{FF2B5EF4-FFF2-40B4-BE49-F238E27FC236}">
                <a16:creationId xmlns:a16="http://schemas.microsoft.com/office/drawing/2014/main" id="{789A0700-27E1-436C-9F9A-6B94598067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57" t="56740" r="3046" b="7516"/>
          <a:stretch/>
        </p:blipFill>
        <p:spPr>
          <a:xfrm>
            <a:off x="2987777" y="4803513"/>
            <a:ext cx="3601071" cy="1028096"/>
          </a:xfrm>
          <a:prstGeom prst="rect">
            <a:avLst/>
          </a:prstGeom>
        </p:spPr>
      </p:pic>
      <p:pic>
        <p:nvPicPr>
          <p:cNvPr id="9" name="Picture 8" descr="A close up of a bee&#10;&#10;Description automatically generated">
            <a:extLst>
              <a:ext uri="{FF2B5EF4-FFF2-40B4-BE49-F238E27FC236}">
                <a16:creationId xmlns:a16="http://schemas.microsoft.com/office/drawing/2014/main" id="{10E4DAC4-6FBE-4A69-90AD-6ECAB0A5B5BF}"/>
              </a:ext>
            </a:extLst>
          </p:cNvPr>
          <p:cNvPicPr>
            <a:picLocks noChangeAspect="1"/>
          </p:cNvPicPr>
          <p:nvPr/>
        </p:nvPicPr>
        <p:blipFill rotWithShape="1">
          <a:blip r:embed="rId4">
            <a:extLst>
              <a:ext uri="{28A0092B-C50C-407E-A947-70E740481C1C}">
                <a14:useLocalDpi xmlns:a14="http://schemas.microsoft.com/office/drawing/2010/main" val="0"/>
              </a:ext>
            </a:extLst>
          </a:blip>
          <a:srcRect l="3215" t="55177" b="11380"/>
          <a:stretch/>
        </p:blipFill>
        <p:spPr>
          <a:xfrm>
            <a:off x="2987777" y="5829904"/>
            <a:ext cx="3601071" cy="1028096"/>
          </a:xfrm>
          <a:prstGeom prst="rect">
            <a:avLst/>
          </a:prstGeom>
        </p:spPr>
      </p:pic>
      <p:cxnSp>
        <p:nvCxnSpPr>
          <p:cNvPr id="10" name="Straight Connector 9"/>
          <p:cNvCxnSpPr/>
          <p:nvPr/>
        </p:nvCxnSpPr>
        <p:spPr>
          <a:xfrm flipH="1">
            <a:off x="6060519" y="3557592"/>
            <a:ext cx="45445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6546573" y="3596122"/>
            <a:ext cx="5645427" cy="32618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O. bicolor:</a:t>
            </a:r>
          </a:p>
          <a:p>
            <a:endParaRPr lang="en-GB" sz="2000" dirty="0" smtClean="0"/>
          </a:p>
          <a:p>
            <a:r>
              <a:rPr lang="en-GB" sz="2000" dirty="0" smtClean="0"/>
              <a:t>Females </a:t>
            </a:r>
            <a:r>
              <a:rPr lang="en-GB" sz="2000" dirty="0"/>
              <a:t>look like </a:t>
            </a:r>
            <a:r>
              <a:rPr lang="en-GB" sz="2000" dirty="0" smtClean="0"/>
              <a:t>O. </a:t>
            </a:r>
            <a:r>
              <a:rPr lang="en-GB" sz="2000" dirty="0" err="1" smtClean="0"/>
              <a:t>cornuta</a:t>
            </a:r>
            <a:r>
              <a:rPr lang="en-GB" sz="2000" dirty="0" smtClean="0"/>
              <a:t> </a:t>
            </a:r>
            <a:r>
              <a:rPr lang="en-GB" sz="2000" dirty="0"/>
              <a:t>but are smaller(&lt;</a:t>
            </a:r>
            <a:r>
              <a:rPr lang="en-GB" sz="2000" dirty="0" smtClean="0"/>
              <a:t>1cm)</a:t>
            </a:r>
          </a:p>
          <a:p>
            <a:r>
              <a:rPr lang="en-GB" sz="2000" dirty="0" smtClean="0"/>
              <a:t>Shorter </a:t>
            </a:r>
            <a:r>
              <a:rPr lang="en-GB" sz="2000" dirty="0"/>
              <a:t>haired (you see more of the black </a:t>
            </a:r>
            <a:r>
              <a:rPr lang="en-GB" sz="2000" dirty="0" err="1"/>
              <a:t>tergite</a:t>
            </a:r>
            <a:r>
              <a:rPr lang="en-GB" sz="2000" dirty="0" smtClean="0"/>
              <a:t>)</a:t>
            </a:r>
          </a:p>
          <a:p>
            <a:r>
              <a:rPr lang="en-GB" sz="2000" dirty="0" smtClean="0"/>
              <a:t>No </a:t>
            </a:r>
            <a:r>
              <a:rPr lang="en-GB" sz="2000" dirty="0"/>
              <a:t>facial </a:t>
            </a:r>
            <a:r>
              <a:rPr lang="en-GB" sz="2000" dirty="0" smtClean="0"/>
              <a:t>horns</a:t>
            </a:r>
          </a:p>
          <a:p>
            <a:r>
              <a:rPr lang="en-GB" sz="2000" dirty="0" smtClean="0"/>
              <a:t>Most often </a:t>
            </a:r>
            <a:r>
              <a:rPr lang="en-GB" sz="2000" dirty="0"/>
              <a:t>nests in empty snail </a:t>
            </a:r>
            <a:r>
              <a:rPr lang="en-GB" sz="2000" dirty="0" smtClean="0"/>
              <a:t>shells</a:t>
            </a:r>
            <a:endParaRPr lang="en-US" sz="2000" dirty="0"/>
          </a:p>
        </p:txBody>
      </p:sp>
    </p:spTree>
    <p:extLst>
      <p:ext uri="{BB962C8B-B14F-4D97-AF65-F5344CB8AC3E}">
        <p14:creationId xmlns:p14="http://schemas.microsoft.com/office/powerpoint/2010/main" val="1689939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Quiz</a:t>
            </a:r>
          </a:p>
        </p:txBody>
      </p:sp>
      <p:pic>
        <p:nvPicPr>
          <p:cNvPr id="5" name="Content Placeholder 4" descr="A close up of a fly&#10;&#10;Description automatically generated with medium confidence">
            <a:extLst>
              <a:ext uri="{FF2B5EF4-FFF2-40B4-BE49-F238E27FC236}">
                <a16:creationId xmlns:a16="http://schemas.microsoft.com/office/drawing/2014/main" id="{6AC78A8E-BB73-47D8-956D-899D9B4CE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586" y="1253331"/>
            <a:ext cx="4597816" cy="5171534"/>
          </a:xfrm>
        </p:spPr>
      </p:pic>
      <p:pic>
        <p:nvPicPr>
          <p:cNvPr id="7" name="Picture 6" descr="A bee on a flower&#10;&#10;Description automatically generated">
            <a:extLst>
              <a:ext uri="{FF2B5EF4-FFF2-40B4-BE49-F238E27FC236}">
                <a16:creationId xmlns:a16="http://schemas.microsoft.com/office/drawing/2014/main" id="{90C0B7E1-FBC5-4A43-836C-EE516334C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611" y="1325563"/>
            <a:ext cx="5685398" cy="5017364"/>
          </a:xfrm>
          <a:prstGeom prst="rect">
            <a:avLst/>
          </a:prstGeom>
        </p:spPr>
      </p:pic>
    </p:spTree>
    <p:extLst>
      <p:ext uri="{BB962C8B-B14F-4D97-AF65-F5344CB8AC3E}">
        <p14:creationId xmlns:p14="http://schemas.microsoft.com/office/powerpoint/2010/main" val="279800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Quiz</a:t>
            </a:r>
          </a:p>
        </p:txBody>
      </p:sp>
      <p:pic>
        <p:nvPicPr>
          <p:cNvPr id="8" name="Picture 7">
            <a:extLst>
              <a:ext uri="{FF2B5EF4-FFF2-40B4-BE49-F238E27FC236}">
                <a16:creationId xmlns:a16="http://schemas.microsoft.com/office/drawing/2014/main" id="{9A9B24D2-43F0-44AB-9629-007A32E2F5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81129"/>
            <a:ext cx="5221185" cy="5776871"/>
          </a:xfrm>
          <a:prstGeom prst="rect">
            <a:avLst/>
          </a:prstGeom>
        </p:spPr>
      </p:pic>
      <p:pic>
        <p:nvPicPr>
          <p:cNvPr id="9" name="Picture 8" descr="A close up of a bee&#10;&#10;Description automatically generated with medium confidence">
            <a:extLst>
              <a:ext uri="{FF2B5EF4-FFF2-40B4-BE49-F238E27FC236}">
                <a16:creationId xmlns:a16="http://schemas.microsoft.com/office/drawing/2014/main" id="{694B2849-81AA-4B8B-AEF4-09907DFAC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52500"/>
            <a:ext cx="6096000" cy="5905500"/>
          </a:xfrm>
          <a:prstGeom prst="rect">
            <a:avLst/>
          </a:prstGeom>
        </p:spPr>
      </p:pic>
    </p:spTree>
    <p:extLst>
      <p:ext uri="{BB962C8B-B14F-4D97-AF65-F5344CB8AC3E}">
        <p14:creationId xmlns:p14="http://schemas.microsoft.com/office/powerpoint/2010/main" val="4098495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Quiz</a:t>
            </a:r>
          </a:p>
        </p:txBody>
      </p:sp>
      <p:pic>
        <p:nvPicPr>
          <p:cNvPr id="4" name="Picture 3" descr="A close up of a bee&#10;&#10;Description automatically generated with medium confidence">
            <a:extLst>
              <a:ext uri="{FF2B5EF4-FFF2-40B4-BE49-F238E27FC236}">
                <a16:creationId xmlns:a16="http://schemas.microsoft.com/office/drawing/2014/main" id="{8E74EC54-6EFA-4111-AE21-E13B33B49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7777"/>
            <a:ext cx="5255325" cy="3987478"/>
          </a:xfrm>
          <a:prstGeom prst="rect">
            <a:avLst/>
          </a:prstGeom>
        </p:spPr>
      </p:pic>
      <p:pic>
        <p:nvPicPr>
          <p:cNvPr id="10" name="Picture 9" descr="A bee on a leaf&#10;&#10;Description automatically generated with medium confidence">
            <a:extLst>
              <a:ext uri="{FF2B5EF4-FFF2-40B4-BE49-F238E27FC236}">
                <a16:creationId xmlns:a16="http://schemas.microsoft.com/office/drawing/2014/main" id="{DB1DF284-5A06-46A9-8AA0-24C53C736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7925" y="0"/>
            <a:ext cx="3734075" cy="3066609"/>
          </a:xfrm>
          <a:prstGeom prst="rect">
            <a:avLst/>
          </a:prstGeom>
        </p:spPr>
      </p:pic>
      <p:pic>
        <p:nvPicPr>
          <p:cNvPr id="12" name="Picture 11" descr="A close up of a bee&#10;&#10;Description automatically generated with medium confidence">
            <a:extLst>
              <a:ext uri="{FF2B5EF4-FFF2-40B4-BE49-F238E27FC236}">
                <a16:creationId xmlns:a16="http://schemas.microsoft.com/office/drawing/2014/main" id="{8D8BD443-3905-490F-BA0E-7B4364DC3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325" y="3059325"/>
            <a:ext cx="4502133" cy="3798675"/>
          </a:xfrm>
          <a:prstGeom prst="rect">
            <a:avLst/>
          </a:prstGeom>
        </p:spPr>
      </p:pic>
    </p:spTree>
    <p:extLst>
      <p:ext uri="{BB962C8B-B14F-4D97-AF65-F5344CB8AC3E}">
        <p14:creationId xmlns:p14="http://schemas.microsoft.com/office/powerpoint/2010/main" val="1937451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Where to find them?</a:t>
            </a:r>
          </a:p>
        </p:txBody>
      </p:sp>
      <p:pic>
        <p:nvPicPr>
          <p:cNvPr id="4" name="Picture 3" descr="A picture containing outdoor, wooden, stone&#10;&#10;Description automatically generated">
            <a:extLst>
              <a:ext uri="{FF2B5EF4-FFF2-40B4-BE49-F238E27FC236}">
                <a16:creationId xmlns:a16="http://schemas.microsoft.com/office/drawing/2014/main" id="{757EE5CE-0186-4B24-900F-51782C8CB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1235"/>
            <a:ext cx="5995687" cy="4496765"/>
          </a:xfrm>
          <a:prstGeom prst="rect">
            <a:avLst/>
          </a:prstGeom>
        </p:spPr>
      </p:pic>
      <p:sp>
        <p:nvSpPr>
          <p:cNvPr id="5" name="TextBox 4">
            <a:extLst>
              <a:ext uri="{FF2B5EF4-FFF2-40B4-BE49-F238E27FC236}">
                <a16:creationId xmlns:a16="http://schemas.microsoft.com/office/drawing/2014/main" id="{A3FD2A15-CB3A-4627-A05E-BE361B2ACA70}"/>
              </a:ext>
            </a:extLst>
          </p:cNvPr>
          <p:cNvSpPr txBox="1"/>
          <p:nvPr/>
        </p:nvSpPr>
        <p:spPr>
          <a:xfrm>
            <a:off x="6973384" y="1325563"/>
            <a:ext cx="4037515" cy="5724644"/>
          </a:xfrm>
          <a:prstGeom prst="rect">
            <a:avLst/>
          </a:prstGeom>
          <a:noFill/>
        </p:spPr>
        <p:txBody>
          <a:bodyPr wrap="square" rtlCol="0">
            <a:spAutoFit/>
          </a:bodyPr>
          <a:lstStyle/>
          <a:p>
            <a:r>
              <a:rPr lang="en-GB" sz="2400" dirty="0"/>
              <a:t>Other spots:</a:t>
            </a:r>
          </a:p>
          <a:p>
            <a:pPr marL="285750" indent="-285750">
              <a:buFont typeface="Arial" panose="020B0604020202020204" pitchFamily="34" charset="0"/>
              <a:buChar char="•"/>
            </a:pPr>
            <a:r>
              <a:rPr lang="en-GB" dirty="0"/>
              <a:t>Cracks in walls</a:t>
            </a:r>
          </a:p>
          <a:p>
            <a:pPr marL="285750" indent="-285750">
              <a:buFont typeface="Arial" panose="020B0604020202020204" pitchFamily="34" charset="0"/>
              <a:buChar char="•"/>
            </a:pPr>
            <a:r>
              <a:rPr lang="en-GB" dirty="0"/>
              <a:t>Holes in plastering</a:t>
            </a:r>
          </a:p>
          <a:p>
            <a:pPr marL="285750" indent="-285750">
              <a:buFont typeface="Arial" panose="020B0604020202020204" pitchFamily="34" charset="0"/>
              <a:buChar char="•"/>
            </a:pPr>
            <a:r>
              <a:rPr lang="en-GB" dirty="0"/>
              <a:t>Drainage pipes</a:t>
            </a:r>
          </a:p>
          <a:p>
            <a:pPr marL="285750" indent="-285750">
              <a:buFont typeface="Arial" panose="020B0604020202020204" pitchFamily="34" charset="0"/>
              <a:buChar char="•"/>
            </a:pPr>
            <a:r>
              <a:rPr lang="en-GB" dirty="0"/>
              <a:t>Cracks in window frames</a:t>
            </a:r>
          </a:p>
          <a:p>
            <a:pPr marL="285750" indent="-285750">
              <a:buFont typeface="Arial" panose="020B0604020202020204" pitchFamily="34" charset="0"/>
              <a:buChar char="•"/>
            </a:pPr>
            <a:r>
              <a:rPr lang="en-GB" dirty="0"/>
              <a:t>Recesses in stones</a:t>
            </a:r>
          </a:p>
          <a:p>
            <a:pPr marL="285750" indent="-285750">
              <a:buFont typeface="Arial" panose="020B0604020202020204" pitchFamily="34" charset="0"/>
              <a:buChar char="•"/>
            </a:pPr>
            <a:r>
              <a:rPr lang="en-GB" dirty="0"/>
              <a:t>Old nests of fur bees</a:t>
            </a:r>
          </a:p>
          <a:p>
            <a:pPr marL="285750" indent="-285750">
              <a:buFont typeface="Arial" panose="020B0604020202020204" pitchFamily="34" charset="0"/>
              <a:buChar char="•"/>
            </a:pPr>
            <a:r>
              <a:rPr lang="en-GB" dirty="0"/>
              <a:t>Key holes</a:t>
            </a:r>
          </a:p>
          <a:p>
            <a:pPr marL="285750" indent="-285750">
              <a:buFont typeface="Arial" panose="020B0604020202020204" pitchFamily="34" charset="0"/>
              <a:buChar char="•"/>
            </a:pPr>
            <a:r>
              <a:rPr lang="en-GB" dirty="0"/>
              <a:t>Empty snail shells (occasional)</a:t>
            </a:r>
          </a:p>
          <a:p>
            <a:pPr marL="285750" indent="-285750">
              <a:buFont typeface="Arial" panose="020B0604020202020204" pitchFamily="34" charset="0"/>
              <a:buChar char="•"/>
            </a:pPr>
            <a:r>
              <a:rPr lang="en-GB" dirty="0"/>
              <a:t>Empty plant stems</a:t>
            </a:r>
          </a:p>
          <a:p>
            <a:pPr marL="285750" indent="-285750">
              <a:buFont typeface="Arial" panose="020B0604020202020204" pitchFamily="34" charset="0"/>
              <a:buChar char="•"/>
            </a:pPr>
            <a:r>
              <a:rPr lang="en-GB" dirty="0"/>
              <a:t>Empty beetle hollows</a:t>
            </a:r>
          </a:p>
          <a:p>
            <a:pPr marL="285750" indent="-285750">
              <a:buFont typeface="Arial" panose="020B0604020202020204" pitchFamily="34" charset="0"/>
              <a:buChar char="•"/>
            </a:pPr>
            <a:r>
              <a:rPr lang="en-GB" dirty="0"/>
              <a:t>Sandy banks</a:t>
            </a:r>
          </a:p>
          <a:p>
            <a:pPr marL="285750" indent="-285750">
              <a:buFont typeface="Arial" panose="020B0604020202020204" pitchFamily="34" charset="0"/>
              <a:buChar char="•"/>
            </a:pPr>
            <a:r>
              <a:rPr lang="en-GB" dirty="0"/>
              <a:t>Old-mortared walls</a:t>
            </a:r>
          </a:p>
          <a:p>
            <a:pPr marL="285750" indent="-285750">
              <a:buFont typeface="Arial" panose="020B0604020202020204" pitchFamily="34" charset="0"/>
              <a:buChar char="•"/>
            </a:pPr>
            <a:endParaRPr lang="en-GB" dirty="0"/>
          </a:p>
          <a:p>
            <a:r>
              <a:rPr lang="en-GB" dirty="0"/>
              <a:t>They need moist soil/mud to close their nests</a:t>
            </a:r>
            <a:r>
              <a:rPr lang="en-GB" dirty="0" smtClean="0"/>
              <a:t>.</a:t>
            </a:r>
          </a:p>
          <a:p>
            <a:endParaRPr lang="en-GB" dirty="0"/>
          </a:p>
          <a:p>
            <a:r>
              <a:rPr lang="en-US" dirty="0" smtClean="0"/>
              <a:t>Male eggs </a:t>
            </a:r>
            <a:r>
              <a:rPr lang="en-US" dirty="0"/>
              <a:t>are laid in </a:t>
            </a:r>
            <a:r>
              <a:rPr lang="en-US" dirty="0" smtClean="0"/>
              <a:t>front so do not collect cocoons,</a:t>
            </a:r>
            <a:endParaRPr lang="en-GB" sz="1600" dirty="0"/>
          </a:p>
          <a:p>
            <a:endParaRPr lang="en-GB" dirty="0"/>
          </a:p>
        </p:txBody>
      </p:sp>
    </p:spTree>
    <p:extLst>
      <p:ext uri="{BB962C8B-B14F-4D97-AF65-F5344CB8AC3E}">
        <p14:creationId xmlns:p14="http://schemas.microsoft.com/office/powerpoint/2010/main" val="2236443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err="1"/>
              <a:t>Bombylius</a:t>
            </a:r>
            <a:r>
              <a:rPr lang="en-GB" dirty="0"/>
              <a:t> major</a:t>
            </a:r>
          </a:p>
        </p:txBody>
      </p:sp>
      <p:pic>
        <p:nvPicPr>
          <p:cNvPr id="9" name="Picture 8" descr="A bee on a piece of wood&#10;&#10;Description automatically generated with medium confidence">
            <a:extLst>
              <a:ext uri="{FF2B5EF4-FFF2-40B4-BE49-F238E27FC236}">
                <a16:creationId xmlns:a16="http://schemas.microsoft.com/office/drawing/2014/main" id="{4665D5B5-6AB9-495F-80BC-8CDEA48CD783}"/>
              </a:ext>
            </a:extLst>
          </p:cNvPr>
          <p:cNvPicPr>
            <a:picLocks noChangeAspect="1"/>
          </p:cNvPicPr>
          <p:nvPr/>
        </p:nvPicPr>
        <p:blipFill rotWithShape="1">
          <a:blip r:embed="rId2">
            <a:extLst>
              <a:ext uri="{28A0092B-C50C-407E-A947-70E740481C1C}">
                <a14:useLocalDpi xmlns:a14="http://schemas.microsoft.com/office/drawing/2010/main" val="0"/>
              </a:ext>
            </a:extLst>
          </a:blip>
          <a:srcRect r="14702"/>
          <a:stretch/>
        </p:blipFill>
        <p:spPr>
          <a:xfrm>
            <a:off x="0" y="2458632"/>
            <a:ext cx="3980839" cy="4433593"/>
          </a:xfrm>
          <a:prstGeom prst="rect">
            <a:avLst/>
          </a:prstGeom>
        </p:spPr>
      </p:pic>
      <p:pic>
        <p:nvPicPr>
          <p:cNvPr id="11" name="Picture 10" descr="A picture containing vegetable&#10;&#10;Description automatically generated">
            <a:extLst>
              <a:ext uri="{FF2B5EF4-FFF2-40B4-BE49-F238E27FC236}">
                <a16:creationId xmlns:a16="http://schemas.microsoft.com/office/drawing/2014/main" id="{6D4BDBD3-BD15-4F81-BD22-12AF9AAC5D30}"/>
              </a:ext>
            </a:extLst>
          </p:cNvPr>
          <p:cNvPicPr>
            <a:picLocks noChangeAspect="1"/>
          </p:cNvPicPr>
          <p:nvPr/>
        </p:nvPicPr>
        <p:blipFill rotWithShape="1">
          <a:blip r:embed="rId3">
            <a:extLst>
              <a:ext uri="{28A0092B-C50C-407E-A947-70E740481C1C}">
                <a14:useLocalDpi xmlns:a14="http://schemas.microsoft.com/office/drawing/2010/main" val="0"/>
              </a:ext>
            </a:extLst>
          </a:blip>
          <a:srcRect r="22675"/>
          <a:stretch/>
        </p:blipFill>
        <p:spPr>
          <a:xfrm>
            <a:off x="8271188" y="2189277"/>
            <a:ext cx="3920812" cy="4702948"/>
          </a:xfrm>
          <a:prstGeom prst="rect">
            <a:avLst/>
          </a:prstGeom>
        </p:spPr>
      </p:pic>
      <p:pic>
        <p:nvPicPr>
          <p:cNvPr id="4" name="Picture 3" descr="A close up of a bee&#10;&#10;Description automatically generated with medium confidence">
            <a:extLst>
              <a:ext uri="{FF2B5EF4-FFF2-40B4-BE49-F238E27FC236}">
                <a16:creationId xmlns:a16="http://schemas.microsoft.com/office/drawing/2014/main" id="{C5FFD9BE-E02B-46A1-A8BE-DA5C645B9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0839" y="2769468"/>
            <a:ext cx="4290349" cy="4122757"/>
          </a:xfrm>
          <a:prstGeom prst="rect">
            <a:avLst/>
          </a:prstGeom>
        </p:spPr>
      </p:pic>
    </p:spTree>
    <p:extLst>
      <p:ext uri="{BB962C8B-B14F-4D97-AF65-F5344CB8AC3E}">
        <p14:creationId xmlns:p14="http://schemas.microsoft.com/office/powerpoint/2010/main" val="3332245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err="1"/>
              <a:t>Bombylius</a:t>
            </a:r>
            <a:r>
              <a:rPr lang="en-GB" dirty="0"/>
              <a:t> major – Potential confusion</a:t>
            </a:r>
          </a:p>
        </p:txBody>
      </p:sp>
      <p:sp>
        <p:nvSpPr>
          <p:cNvPr id="3" name="TextBox 2">
            <a:extLst>
              <a:ext uri="{FF2B5EF4-FFF2-40B4-BE49-F238E27FC236}">
                <a16:creationId xmlns:a16="http://schemas.microsoft.com/office/drawing/2014/main" id="{4257370A-4836-402D-B81A-0323B113196F}"/>
              </a:ext>
            </a:extLst>
          </p:cNvPr>
          <p:cNvSpPr txBox="1"/>
          <p:nvPr/>
        </p:nvSpPr>
        <p:spPr>
          <a:xfrm>
            <a:off x="361950" y="1828800"/>
            <a:ext cx="6381750" cy="369332"/>
          </a:xfrm>
          <a:prstGeom prst="rect">
            <a:avLst/>
          </a:prstGeom>
          <a:noFill/>
        </p:spPr>
        <p:txBody>
          <a:bodyPr wrap="square" rtlCol="0">
            <a:spAutoFit/>
          </a:bodyPr>
          <a:lstStyle/>
          <a:p>
            <a:r>
              <a:rPr lang="en-GB" dirty="0"/>
              <a:t>Other </a:t>
            </a:r>
            <a:r>
              <a:rPr lang="en-GB" dirty="0" smtClean="0"/>
              <a:t>bee flies </a:t>
            </a:r>
            <a:r>
              <a:rPr lang="en-GB" dirty="0"/>
              <a:t>have either transparent wings or dotted wings </a:t>
            </a:r>
          </a:p>
        </p:txBody>
      </p:sp>
      <p:pic>
        <p:nvPicPr>
          <p:cNvPr id="5" name="Picture 4" descr="A moth on a leaf&#10;&#10;Description automatically generated with medium confidence">
            <a:extLst>
              <a:ext uri="{FF2B5EF4-FFF2-40B4-BE49-F238E27FC236}">
                <a16:creationId xmlns:a16="http://schemas.microsoft.com/office/drawing/2014/main" id="{65D6F83E-4510-4F0D-96C6-C9C015BDB5A1}"/>
              </a:ext>
            </a:extLst>
          </p:cNvPr>
          <p:cNvPicPr>
            <a:picLocks noChangeAspect="1"/>
          </p:cNvPicPr>
          <p:nvPr/>
        </p:nvPicPr>
        <p:blipFill rotWithShape="1">
          <a:blip r:embed="rId2">
            <a:extLst>
              <a:ext uri="{28A0092B-C50C-407E-A947-70E740481C1C}">
                <a14:useLocalDpi xmlns:a14="http://schemas.microsoft.com/office/drawing/2010/main" val="0"/>
              </a:ext>
            </a:extLst>
          </a:blip>
          <a:srcRect r="21145"/>
          <a:stretch/>
        </p:blipFill>
        <p:spPr>
          <a:xfrm>
            <a:off x="0" y="2744232"/>
            <a:ext cx="3645408" cy="4113768"/>
          </a:xfrm>
          <a:prstGeom prst="rect">
            <a:avLst/>
          </a:prstGeom>
        </p:spPr>
      </p:pic>
      <p:pic>
        <p:nvPicPr>
          <p:cNvPr id="7" name="Picture 6" descr="A bee on a yellow flower&#10;&#10;Description automatically generated">
            <a:extLst>
              <a:ext uri="{FF2B5EF4-FFF2-40B4-BE49-F238E27FC236}">
                <a16:creationId xmlns:a16="http://schemas.microsoft.com/office/drawing/2014/main" id="{E65AFB7F-4121-4BA5-BA04-020443350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408" y="2744233"/>
            <a:ext cx="4648325" cy="4113767"/>
          </a:xfrm>
          <a:prstGeom prst="rect">
            <a:avLst/>
          </a:prstGeom>
        </p:spPr>
      </p:pic>
      <p:pic>
        <p:nvPicPr>
          <p:cNvPr id="9" name="Picture 8" descr="A close up of a bug&#10;&#10;Description automatically generated with medium confidence">
            <a:extLst>
              <a:ext uri="{FF2B5EF4-FFF2-40B4-BE49-F238E27FC236}">
                <a16:creationId xmlns:a16="http://schemas.microsoft.com/office/drawing/2014/main" id="{36164B3E-D177-43D1-9C59-5CEDFDEE4C47}"/>
              </a:ext>
            </a:extLst>
          </p:cNvPr>
          <p:cNvPicPr>
            <a:picLocks noChangeAspect="1"/>
          </p:cNvPicPr>
          <p:nvPr/>
        </p:nvPicPr>
        <p:blipFill rotWithShape="1">
          <a:blip r:embed="rId4">
            <a:extLst>
              <a:ext uri="{28A0092B-C50C-407E-A947-70E740481C1C}">
                <a14:useLocalDpi xmlns:a14="http://schemas.microsoft.com/office/drawing/2010/main" val="0"/>
              </a:ext>
            </a:extLst>
          </a:blip>
          <a:srcRect l="10896" t="2554" r="9575"/>
          <a:stretch/>
        </p:blipFill>
        <p:spPr>
          <a:xfrm>
            <a:off x="8293732" y="2744232"/>
            <a:ext cx="3898267" cy="4113768"/>
          </a:xfrm>
          <a:prstGeom prst="rect">
            <a:avLst/>
          </a:prstGeom>
        </p:spPr>
      </p:pic>
    </p:spTree>
    <p:extLst>
      <p:ext uri="{BB962C8B-B14F-4D97-AF65-F5344CB8AC3E}">
        <p14:creationId xmlns:p14="http://schemas.microsoft.com/office/powerpoint/2010/main" val="230247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err="1"/>
              <a:t>Bombylius</a:t>
            </a:r>
            <a:r>
              <a:rPr lang="en-GB" dirty="0"/>
              <a:t> major – Where to find them</a:t>
            </a:r>
          </a:p>
        </p:txBody>
      </p:sp>
      <p:sp>
        <p:nvSpPr>
          <p:cNvPr id="7" name="TextBox 6">
            <a:extLst>
              <a:ext uri="{FF2B5EF4-FFF2-40B4-BE49-F238E27FC236}">
                <a16:creationId xmlns:a16="http://schemas.microsoft.com/office/drawing/2014/main" id="{269C70B9-A706-4674-873A-654FC3D2ACD1}"/>
              </a:ext>
            </a:extLst>
          </p:cNvPr>
          <p:cNvSpPr txBox="1"/>
          <p:nvPr/>
        </p:nvSpPr>
        <p:spPr>
          <a:xfrm>
            <a:off x="1266824" y="1466850"/>
            <a:ext cx="9248775" cy="923330"/>
          </a:xfrm>
          <a:prstGeom prst="rect">
            <a:avLst/>
          </a:prstGeom>
          <a:noFill/>
        </p:spPr>
        <p:txBody>
          <a:bodyPr wrap="square" rtlCol="0">
            <a:spAutoFit/>
          </a:bodyPr>
          <a:lstStyle/>
          <a:p>
            <a:pPr marL="285750" indent="-285750">
              <a:buFont typeface="Arial" panose="020B0604020202020204" pitchFamily="34" charset="0"/>
              <a:buChar char="•"/>
            </a:pPr>
            <a:r>
              <a:rPr lang="en-GB" dirty="0"/>
              <a:t>Adults may bask on dead leaves and bare ground</a:t>
            </a:r>
          </a:p>
          <a:p>
            <a:pPr marL="285750" indent="-285750">
              <a:buFont typeface="Arial" panose="020B0604020202020204" pitchFamily="34" charset="0"/>
              <a:buChar char="•"/>
            </a:pPr>
            <a:r>
              <a:rPr lang="en-GB" dirty="0"/>
              <a:t>Males hover above our heads</a:t>
            </a:r>
          </a:p>
          <a:p>
            <a:pPr marL="285750" indent="-285750">
              <a:buFont typeface="Arial" panose="020B0604020202020204" pitchFamily="34" charset="0"/>
              <a:buChar char="•"/>
            </a:pPr>
            <a:r>
              <a:rPr lang="en-GB" dirty="0"/>
              <a:t>Can be found close to Andrena sp. nests</a:t>
            </a:r>
          </a:p>
        </p:txBody>
      </p:sp>
      <p:pic>
        <p:nvPicPr>
          <p:cNvPr id="13" name="Picture 12" descr="A picture containing grass, tree, outdoor, field&#10;&#10;Description automatically generated">
            <a:extLst>
              <a:ext uri="{FF2B5EF4-FFF2-40B4-BE49-F238E27FC236}">
                <a16:creationId xmlns:a16="http://schemas.microsoft.com/office/drawing/2014/main" id="{098B76E0-1EC4-487D-8269-792F64415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805" y="2426280"/>
            <a:ext cx="5924389" cy="4431720"/>
          </a:xfrm>
          <a:prstGeom prst="rect">
            <a:avLst/>
          </a:prstGeom>
        </p:spPr>
      </p:pic>
    </p:spTree>
    <p:extLst>
      <p:ext uri="{BB962C8B-B14F-4D97-AF65-F5344CB8AC3E}">
        <p14:creationId xmlns:p14="http://schemas.microsoft.com/office/powerpoint/2010/main" val="318657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Summary</a:t>
            </a:r>
            <a:endParaRPr lang="de-LU" dirty="0"/>
          </a:p>
        </p:txBody>
      </p:sp>
      <p:sp>
        <p:nvSpPr>
          <p:cNvPr id="3" name="Content Placeholder 2"/>
          <p:cNvSpPr>
            <a:spLocks noGrp="1"/>
          </p:cNvSpPr>
          <p:nvPr>
            <p:ph idx="1"/>
          </p:nvPr>
        </p:nvSpPr>
        <p:spPr>
          <a:xfrm>
            <a:off x="685800" y="1168399"/>
            <a:ext cx="5118652" cy="4876117"/>
          </a:xfrm>
        </p:spPr>
        <p:txBody>
          <a:bodyPr>
            <a:noAutofit/>
          </a:bodyPr>
          <a:lstStyle/>
          <a:p>
            <a:pPr marL="0" indent="0">
              <a:buNone/>
            </a:pPr>
            <a:r>
              <a:rPr lang="en-US" sz="2400" dirty="0" smtClean="0"/>
              <a:t>Males:</a:t>
            </a:r>
            <a:endParaRPr lang="en-US" sz="2400" dirty="0"/>
          </a:p>
          <a:p>
            <a:pPr lvl="1"/>
            <a:endParaRPr lang="en-US" sz="2000" dirty="0" smtClean="0"/>
          </a:p>
          <a:p>
            <a:r>
              <a:rPr lang="en-US" sz="2000" dirty="0" smtClean="0"/>
              <a:t>Males </a:t>
            </a:r>
            <a:r>
              <a:rPr lang="en-US" sz="2000" dirty="0"/>
              <a:t>have denser white hairs on the side of the thorax but uniformly and more sparsely distributed white hairs on the dorsal </a:t>
            </a:r>
            <a:r>
              <a:rPr lang="en-US" sz="2000" dirty="0" smtClean="0"/>
              <a:t>part</a:t>
            </a:r>
          </a:p>
          <a:p>
            <a:endParaRPr lang="en-US" sz="2000" dirty="0" smtClean="0"/>
          </a:p>
          <a:p>
            <a:r>
              <a:rPr lang="en-US" sz="2000" dirty="0" smtClean="0"/>
              <a:t>Legs </a:t>
            </a:r>
            <a:r>
              <a:rPr lang="en-US" sz="2000" dirty="0"/>
              <a:t>are thin and may some white </a:t>
            </a:r>
            <a:r>
              <a:rPr lang="en-US" sz="2000" dirty="0" smtClean="0"/>
              <a:t>hairs </a:t>
            </a:r>
          </a:p>
          <a:p>
            <a:endParaRPr lang="en-US" sz="2000" dirty="0" smtClean="0"/>
          </a:p>
          <a:p>
            <a:r>
              <a:rPr lang="en-US" sz="2000" dirty="0" smtClean="0"/>
              <a:t>Longer </a:t>
            </a:r>
            <a:r>
              <a:rPr lang="en-US" sz="2000" dirty="0"/>
              <a:t>antennae, substantially larger that head </a:t>
            </a:r>
            <a:r>
              <a:rPr lang="en-US" sz="2000" dirty="0" smtClean="0"/>
              <a:t>width</a:t>
            </a:r>
          </a:p>
          <a:p>
            <a:endParaRPr lang="en-US" sz="2000" dirty="0" smtClean="0"/>
          </a:p>
          <a:p>
            <a:r>
              <a:rPr lang="en-US" sz="2000" dirty="0"/>
              <a:t>Males are smaller and </a:t>
            </a:r>
            <a:r>
              <a:rPr lang="en-US" sz="2000" dirty="0" smtClean="0"/>
              <a:t>slimmer</a:t>
            </a:r>
            <a:endParaRPr lang="en-US" sz="2000" dirty="0"/>
          </a:p>
        </p:txBody>
      </p:sp>
      <p:sp>
        <p:nvSpPr>
          <p:cNvPr id="4" name="Content Placeholder 2"/>
          <p:cNvSpPr txBox="1">
            <a:spLocks/>
          </p:cNvSpPr>
          <p:nvPr/>
        </p:nvSpPr>
        <p:spPr>
          <a:xfrm>
            <a:off x="6546574" y="1168398"/>
            <a:ext cx="5042452" cy="4876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Females:</a:t>
            </a:r>
          </a:p>
          <a:p>
            <a:pPr lvl="1"/>
            <a:endParaRPr lang="en-US" sz="2000" dirty="0" smtClean="0"/>
          </a:p>
          <a:p>
            <a:r>
              <a:rPr lang="en-US" sz="2000" dirty="0" smtClean="0"/>
              <a:t>Broad </a:t>
            </a:r>
            <a:r>
              <a:rPr lang="en-US" sz="2000" dirty="0"/>
              <a:t>dorsal stripes of dense white/grey hair at the anterior and posterior parts of the thorax and black hair in </a:t>
            </a:r>
            <a:r>
              <a:rPr lang="en-US" sz="2000" dirty="0" smtClean="0"/>
              <a:t>between</a:t>
            </a:r>
          </a:p>
          <a:p>
            <a:endParaRPr lang="en-US" sz="2000" dirty="0" smtClean="0"/>
          </a:p>
          <a:p>
            <a:r>
              <a:rPr lang="en-US" sz="2000" dirty="0"/>
              <a:t>Legs are thick and </a:t>
            </a:r>
            <a:r>
              <a:rPr lang="en-US" sz="2000" dirty="0" smtClean="0"/>
              <a:t>black</a:t>
            </a:r>
          </a:p>
          <a:p>
            <a:endParaRPr lang="en-US" sz="2000" dirty="0" smtClean="0"/>
          </a:p>
          <a:p>
            <a:r>
              <a:rPr lang="en-US" sz="2000" dirty="0" smtClean="0"/>
              <a:t>Shorter </a:t>
            </a:r>
            <a:r>
              <a:rPr lang="en-US" sz="2000" dirty="0"/>
              <a:t>antennae, barely longer that head </a:t>
            </a:r>
            <a:r>
              <a:rPr lang="en-US" sz="2000" dirty="0" smtClean="0"/>
              <a:t>width</a:t>
            </a:r>
            <a:endParaRPr lang="en-US" sz="2000" dirty="0"/>
          </a:p>
        </p:txBody>
      </p:sp>
      <p:cxnSp>
        <p:nvCxnSpPr>
          <p:cNvPr id="6" name="Straight Connector 5"/>
          <p:cNvCxnSpPr/>
          <p:nvPr/>
        </p:nvCxnSpPr>
        <p:spPr>
          <a:xfrm>
            <a:off x="6062870" y="1168399"/>
            <a:ext cx="0" cy="5063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640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868"/>
          <a:stretch/>
        </p:blipFill>
        <p:spPr>
          <a:xfrm>
            <a:off x="9760164" y="4094922"/>
            <a:ext cx="2435145" cy="2763078"/>
          </a:xfrm>
          <a:prstGeom prst="rect">
            <a:avLst/>
          </a:prstGeom>
        </p:spPr>
      </p:pic>
      <p:sp>
        <p:nvSpPr>
          <p:cNvPr id="2" name="Title 1">
            <a:extLst>
              <a:ext uri="{FF2B5EF4-FFF2-40B4-BE49-F238E27FC236}">
                <a16:creationId xmlns:a16="http://schemas.microsoft.com/office/drawing/2014/main" id="{5410FA74-285F-43EB-A890-F2FFF1360039}"/>
              </a:ext>
            </a:extLst>
          </p:cNvPr>
          <p:cNvSpPr>
            <a:spLocks noGrp="1"/>
          </p:cNvSpPr>
          <p:nvPr>
            <p:ph type="title"/>
          </p:nvPr>
        </p:nvSpPr>
        <p:spPr>
          <a:xfrm>
            <a:off x="0" y="0"/>
            <a:ext cx="10515600" cy="1325563"/>
          </a:xfrm>
        </p:spPr>
        <p:txBody>
          <a:bodyPr/>
          <a:lstStyle/>
          <a:p>
            <a:r>
              <a:rPr lang="en-GB" dirty="0"/>
              <a:t>Safety on the field</a:t>
            </a:r>
          </a:p>
        </p:txBody>
      </p:sp>
      <p:sp>
        <p:nvSpPr>
          <p:cNvPr id="3" name="Content Placeholder 2">
            <a:extLst>
              <a:ext uri="{FF2B5EF4-FFF2-40B4-BE49-F238E27FC236}">
                <a16:creationId xmlns:a16="http://schemas.microsoft.com/office/drawing/2014/main" id="{96491B5C-DC4D-4448-945C-943C53E55E13}"/>
              </a:ext>
            </a:extLst>
          </p:cNvPr>
          <p:cNvSpPr>
            <a:spLocks noGrp="1"/>
          </p:cNvSpPr>
          <p:nvPr>
            <p:ph idx="1"/>
          </p:nvPr>
        </p:nvSpPr>
        <p:spPr>
          <a:xfrm>
            <a:off x="838200" y="1191640"/>
            <a:ext cx="10515600" cy="5666360"/>
          </a:xfrm>
        </p:spPr>
        <p:txBody>
          <a:bodyPr>
            <a:normAutofit/>
          </a:bodyPr>
          <a:lstStyle/>
          <a:p>
            <a:r>
              <a:rPr lang="en-GB" dirty="0"/>
              <a:t>Fieldwork is generally safe.</a:t>
            </a:r>
          </a:p>
          <a:p>
            <a:endParaRPr lang="en-GB" dirty="0"/>
          </a:p>
          <a:p>
            <a:r>
              <a:rPr lang="en-GB" dirty="0"/>
              <a:t>If you prefer to sample in pairs, especially for remote or sketchy areas, that is totally fine. Try to sample at least 30m from each other when on site.</a:t>
            </a:r>
          </a:p>
          <a:p>
            <a:endParaRPr lang="en-GB" dirty="0"/>
          </a:p>
          <a:p>
            <a:r>
              <a:rPr lang="en-GB" dirty="0"/>
              <a:t> If your sampling site is close to a road, please wear a </a:t>
            </a:r>
            <a:r>
              <a:rPr lang="en-GB" dirty="0" smtClean="0"/>
              <a:t>high visibility     safety </a:t>
            </a:r>
            <a:r>
              <a:rPr lang="en-GB" dirty="0"/>
              <a:t>vest.</a:t>
            </a:r>
          </a:p>
          <a:p>
            <a:endParaRPr lang="en-GB" dirty="0"/>
          </a:p>
          <a:p>
            <a:r>
              <a:rPr lang="en-GB" dirty="0"/>
              <a:t>If a guard bothers you without being threatening, call us:</a:t>
            </a:r>
          </a:p>
          <a:p>
            <a:pPr marL="0" indent="0">
              <a:buNone/>
            </a:pPr>
            <a:r>
              <a:rPr lang="en-GB" dirty="0"/>
              <a:t> </a:t>
            </a:r>
            <a:r>
              <a:rPr lang="en-GB" dirty="0" smtClean="0"/>
              <a:t>Julian </a:t>
            </a:r>
            <a:r>
              <a:rPr lang="en-GB" dirty="0"/>
              <a:t>(+</a:t>
            </a:r>
            <a:r>
              <a:rPr lang="en-GB" dirty="0" smtClean="0"/>
              <a:t>33 7 49 68 53 94</a:t>
            </a:r>
            <a:r>
              <a:rPr lang="en-GB" dirty="0"/>
              <a:t>) and Alain (+</a:t>
            </a:r>
            <a:r>
              <a:rPr lang="en-GB" dirty="0" smtClean="0"/>
              <a:t>352 691 723 102)</a:t>
            </a:r>
            <a:endParaRPr lang="en-GB" dirty="0"/>
          </a:p>
        </p:txBody>
      </p:sp>
    </p:spTree>
    <p:extLst>
      <p:ext uri="{BB962C8B-B14F-4D97-AF65-F5344CB8AC3E}">
        <p14:creationId xmlns:p14="http://schemas.microsoft.com/office/powerpoint/2010/main" val="101310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FA74-285F-43EB-A890-F2FFF1360039}"/>
              </a:ext>
            </a:extLst>
          </p:cNvPr>
          <p:cNvSpPr>
            <a:spLocks noGrp="1"/>
          </p:cNvSpPr>
          <p:nvPr>
            <p:ph type="title"/>
          </p:nvPr>
        </p:nvSpPr>
        <p:spPr>
          <a:xfrm>
            <a:off x="0" y="0"/>
            <a:ext cx="10515600" cy="1325563"/>
          </a:xfrm>
        </p:spPr>
        <p:txBody>
          <a:bodyPr/>
          <a:lstStyle/>
          <a:p>
            <a:r>
              <a:rPr lang="en-GB" dirty="0"/>
              <a:t>Safety on the field</a:t>
            </a:r>
          </a:p>
        </p:txBody>
      </p:sp>
      <p:sp>
        <p:nvSpPr>
          <p:cNvPr id="3" name="Content Placeholder 2">
            <a:extLst>
              <a:ext uri="{FF2B5EF4-FFF2-40B4-BE49-F238E27FC236}">
                <a16:creationId xmlns:a16="http://schemas.microsoft.com/office/drawing/2014/main" id="{96491B5C-DC4D-4448-945C-943C53E55E13}"/>
              </a:ext>
            </a:extLst>
          </p:cNvPr>
          <p:cNvSpPr>
            <a:spLocks noGrp="1"/>
          </p:cNvSpPr>
          <p:nvPr>
            <p:ph idx="1"/>
          </p:nvPr>
        </p:nvSpPr>
        <p:spPr>
          <a:xfrm>
            <a:off x="838200" y="1325563"/>
            <a:ext cx="10515600" cy="5666360"/>
          </a:xfrm>
        </p:spPr>
        <p:txBody>
          <a:bodyPr>
            <a:normAutofit/>
          </a:bodyPr>
          <a:lstStyle/>
          <a:p>
            <a:r>
              <a:rPr lang="en-GB" dirty="0"/>
              <a:t>Be careful about areas infested with oak processionary, avoid them and downwind areas on windy days. Wear pants not shorts if covering forested areas.</a:t>
            </a:r>
          </a:p>
          <a:p>
            <a:endParaRPr lang="en-GB" dirty="0"/>
          </a:p>
          <a:p>
            <a:r>
              <a:rPr lang="en-GB" dirty="0"/>
              <a:t>Some dogs and horses may become quite nervous because of the net, slowly put the net down until they are gone.</a:t>
            </a:r>
          </a:p>
          <a:p>
            <a:endParaRPr lang="en-GB" dirty="0"/>
          </a:p>
          <a:p>
            <a:r>
              <a:rPr lang="en-GB" dirty="0"/>
              <a:t>Absolutely avoid eye-contact with stray dogs.</a:t>
            </a:r>
          </a:p>
        </p:txBody>
      </p:sp>
      <p:pic>
        <p:nvPicPr>
          <p:cNvPr id="1026" name="Picture 2" descr="Oak Processionary Moth - Thaumetopoea Processionea Caterpillars On The Tree  In Summer, Close Up Stock Photo, Picture And Royalty Free Image. Image  91451690.">
            <a:extLst>
              <a:ext uri="{FF2B5EF4-FFF2-40B4-BE49-F238E27FC236}">
                <a16:creationId xmlns:a16="http://schemas.microsoft.com/office/drawing/2014/main" id="{7801344F-3D6C-46F6-BC36-309AE9AA9C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5992" y="3791365"/>
            <a:ext cx="2043004" cy="3066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ak Processionary Moth: Signs to look out for: The Blue Tree Company">
            <a:extLst>
              <a:ext uri="{FF2B5EF4-FFF2-40B4-BE49-F238E27FC236}">
                <a16:creationId xmlns:a16="http://schemas.microsoft.com/office/drawing/2014/main" id="{49027907-EDE0-412E-A152-D39AA2748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996" y="3793494"/>
            <a:ext cx="2043004" cy="3064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17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FA74-285F-43EB-A890-F2FFF1360039}"/>
              </a:ext>
            </a:extLst>
          </p:cNvPr>
          <p:cNvSpPr>
            <a:spLocks noGrp="1"/>
          </p:cNvSpPr>
          <p:nvPr>
            <p:ph type="title"/>
          </p:nvPr>
        </p:nvSpPr>
        <p:spPr>
          <a:xfrm>
            <a:off x="0" y="0"/>
            <a:ext cx="10515600" cy="1325563"/>
          </a:xfrm>
        </p:spPr>
        <p:txBody>
          <a:bodyPr/>
          <a:lstStyle/>
          <a:p>
            <a:r>
              <a:rPr lang="en-GB" dirty="0" smtClean="0"/>
              <a:t>Interactions with the public</a:t>
            </a:r>
            <a:endParaRPr lang="en-GB" dirty="0"/>
          </a:p>
        </p:txBody>
      </p:sp>
      <p:sp>
        <p:nvSpPr>
          <p:cNvPr id="3" name="Content Placeholder 2">
            <a:extLst>
              <a:ext uri="{FF2B5EF4-FFF2-40B4-BE49-F238E27FC236}">
                <a16:creationId xmlns:a16="http://schemas.microsoft.com/office/drawing/2014/main" id="{96491B5C-DC4D-4448-945C-943C53E55E13}"/>
              </a:ext>
            </a:extLst>
          </p:cNvPr>
          <p:cNvSpPr>
            <a:spLocks noGrp="1"/>
          </p:cNvSpPr>
          <p:nvPr>
            <p:ph idx="1"/>
          </p:nvPr>
        </p:nvSpPr>
        <p:spPr>
          <a:xfrm>
            <a:off x="818322" y="1123122"/>
            <a:ext cx="10515600" cy="5496339"/>
          </a:xfrm>
        </p:spPr>
        <p:txBody>
          <a:bodyPr>
            <a:normAutofit/>
          </a:bodyPr>
          <a:lstStyle/>
          <a:p>
            <a:r>
              <a:rPr lang="en-GB" sz="2400" dirty="0" smtClean="0"/>
              <a:t>People may be more upset about us collecting bees than flies.</a:t>
            </a:r>
          </a:p>
          <a:p>
            <a:endParaRPr lang="en-GB" sz="2400" dirty="0"/>
          </a:p>
          <a:p>
            <a:r>
              <a:rPr lang="en-GB" sz="2400" dirty="0" smtClean="0"/>
              <a:t>Learn a quick project description that you can recite to people asking you what you are doing. It may seem superfluous but this will help you appear more assertive and trustworthy when explaining the project. If you can, prepare it in two or more languages.</a:t>
            </a:r>
          </a:p>
          <a:p>
            <a:pPr marL="0" indent="0">
              <a:buNone/>
            </a:pPr>
            <a:r>
              <a:rPr lang="en-GB" sz="2400" u="sng" dirty="0" smtClean="0"/>
              <a:t>Example: </a:t>
            </a:r>
          </a:p>
          <a:p>
            <a:pPr marL="0" indent="0">
              <a:buNone/>
            </a:pPr>
            <a:r>
              <a:rPr lang="en-GB" sz="2400" dirty="0" smtClean="0"/>
              <a:t>“We are collecting bees and flies in order to learn more about how urbanisation/the landscape affects pollinators. This will help us protect them in the long term. The species we are collecting are very common, are not threatened, and we only collect a few per squared kilometre so no need to worry.”</a:t>
            </a:r>
          </a:p>
          <a:p>
            <a:pPr marL="0" indent="0">
              <a:buNone/>
            </a:pPr>
            <a:endParaRPr lang="en-GB" sz="2400" dirty="0"/>
          </a:p>
          <a:p>
            <a:r>
              <a:rPr lang="en-GB" sz="2400" dirty="0" smtClean="0"/>
              <a:t>You will need to ring people’s doorbells if they have a nice garden in a cell you have not covered yet. Don’t forget to look out for bee hotels!</a:t>
            </a:r>
          </a:p>
          <a:p>
            <a:endParaRPr lang="en-GB" sz="2400" dirty="0"/>
          </a:p>
          <a:p>
            <a:pPr marL="0" indent="0">
              <a:buNone/>
            </a:pPr>
            <a:endParaRPr lang="en-GB" dirty="0"/>
          </a:p>
          <a:p>
            <a:endParaRPr lang="en-GB" dirty="0"/>
          </a:p>
        </p:txBody>
      </p:sp>
    </p:spTree>
    <p:extLst>
      <p:ext uri="{BB962C8B-B14F-4D97-AF65-F5344CB8AC3E}">
        <p14:creationId xmlns:p14="http://schemas.microsoft.com/office/powerpoint/2010/main" val="1436235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616226" y="0"/>
            <a:ext cx="10515600" cy="1325563"/>
          </a:xfrm>
        </p:spPr>
        <p:txBody>
          <a:bodyPr/>
          <a:lstStyle/>
          <a:p>
            <a:r>
              <a:rPr lang="en-GB" dirty="0" smtClean="0"/>
              <a:t>Data entry and Field work organisation</a:t>
            </a:r>
            <a:endParaRPr lang="en-GB" dirty="0"/>
          </a:p>
        </p:txBody>
      </p:sp>
      <p:sp>
        <p:nvSpPr>
          <p:cNvPr id="7" name="TextBox 6">
            <a:extLst>
              <a:ext uri="{FF2B5EF4-FFF2-40B4-BE49-F238E27FC236}">
                <a16:creationId xmlns:a16="http://schemas.microsoft.com/office/drawing/2014/main" id="{269C70B9-A706-4674-873A-654FC3D2ACD1}"/>
              </a:ext>
            </a:extLst>
          </p:cNvPr>
          <p:cNvSpPr txBox="1"/>
          <p:nvPr/>
        </p:nvSpPr>
        <p:spPr>
          <a:xfrm>
            <a:off x="824948" y="1665632"/>
            <a:ext cx="10515600" cy="3785652"/>
          </a:xfrm>
          <a:prstGeom prst="rect">
            <a:avLst/>
          </a:prstGeom>
          <a:noFill/>
        </p:spPr>
        <p:txBody>
          <a:bodyPr wrap="square" rtlCol="0">
            <a:spAutoFit/>
          </a:bodyPr>
          <a:lstStyle/>
          <a:p>
            <a:pPr marL="285750" indent="-285750">
              <a:buFont typeface="Arial" panose="020B0604020202020204" pitchFamily="34" charset="0"/>
              <a:buChar char="•"/>
            </a:pPr>
            <a:endParaRPr lang="en-GB" sz="2400" dirty="0" smtClean="0"/>
          </a:p>
          <a:p>
            <a:pPr marL="285750" indent="-285750">
              <a:buFont typeface="Arial" panose="020B0604020202020204" pitchFamily="34" charset="0"/>
              <a:buChar char="•"/>
            </a:pPr>
            <a:r>
              <a:rPr lang="en-GB" sz="2400" dirty="0" smtClean="0"/>
              <a:t>Book your cells and enter your success (can be inexact) here:</a:t>
            </a:r>
          </a:p>
          <a:p>
            <a:r>
              <a:rPr lang="en-GB" sz="2400" dirty="0">
                <a:hlinkClick r:id="rId2"/>
              </a:rPr>
              <a:t>https://</a:t>
            </a:r>
            <a:r>
              <a:rPr lang="en-GB" sz="2400" dirty="0" smtClean="0">
                <a:hlinkClick r:id="rId2"/>
              </a:rPr>
              <a:t>docs.google.com/spreadsheets/d/1hifgIF_Yw765mo0xqFZNHAfZ0U6C9fA46Bmeriz1Xe4/edit#gid=0</a:t>
            </a:r>
            <a:endParaRPr lang="en-GB" sz="2400" dirty="0" smtClean="0"/>
          </a:p>
          <a:p>
            <a:endParaRPr lang="en-GB" sz="2400" dirty="0"/>
          </a:p>
          <a:p>
            <a:pPr marL="342900" indent="-342900">
              <a:buFont typeface="Arial" panose="020B0604020202020204" pitchFamily="34" charset="0"/>
              <a:buChar char="•"/>
            </a:pPr>
            <a:r>
              <a:rPr lang="en-GB" sz="2400" dirty="0" smtClean="0"/>
              <a:t>Fill the metadata (must be exact!!) here:</a:t>
            </a:r>
          </a:p>
          <a:p>
            <a:r>
              <a:rPr lang="en-GB" sz="2400">
                <a:hlinkClick r:id="rId3"/>
              </a:rPr>
              <a:t>https</a:t>
            </a:r>
            <a:r>
              <a:rPr lang="en-GB" sz="2400">
                <a:hlinkClick r:id="rId3"/>
              </a:rPr>
              <a:t>://</a:t>
            </a:r>
            <a:r>
              <a:rPr lang="en-GB" sz="2400" smtClean="0">
                <a:hlinkClick r:id="rId3"/>
              </a:rPr>
              <a:t>docs.google.com/spreadsheets/d/14iU8YXKV3l5ENuRBTa8Q4Us8zm-KmGJBrGhFSpKhtwY/edit?usp=sharing</a:t>
            </a:r>
            <a:endParaRPr lang="en-GB" sz="2400" smtClean="0"/>
          </a:p>
          <a:p>
            <a:endParaRPr lang="en-GB" sz="2400" dirty="0"/>
          </a:p>
          <a:p>
            <a:pPr marL="342900" indent="-342900">
              <a:buFont typeface="Arial" panose="020B0604020202020204" pitchFamily="34" charset="0"/>
              <a:buChar char="•"/>
            </a:pPr>
            <a:r>
              <a:rPr lang="en-GB" sz="2400" dirty="0" smtClean="0"/>
              <a:t>I sent you the maps by email (open them with Firefox Mozilla)</a:t>
            </a:r>
            <a:endParaRPr lang="en-GB" sz="2400" dirty="0"/>
          </a:p>
        </p:txBody>
      </p:sp>
    </p:spTree>
    <p:extLst>
      <p:ext uri="{BB962C8B-B14F-4D97-AF65-F5344CB8AC3E}">
        <p14:creationId xmlns:p14="http://schemas.microsoft.com/office/powerpoint/2010/main" val="254314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Summary</a:t>
            </a:r>
            <a:endParaRPr lang="de-LU" dirty="0"/>
          </a:p>
        </p:txBody>
      </p:sp>
      <p:sp>
        <p:nvSpPr>
          <p:cNvPr id="3" name="Content Placeholder 2"/>
          <p:cNvSpPr>
            <a:spLocks noGrp="1"/>
          </p:cNvSpPr>
          <p:nvPr>
            <p:ph idx="1"/>
          </p:nvPr>
        </p:nvSpPr>
        <p:spPr>
          <a:xfrm>
            <a:off x="685800" y="1168399"/>
            <a:ext cx="5118652" cy="4876117"/>
          </a:xfrm>
        </p:spPr>
        <p:txBody>
          <a:bodyPr>
            <a:noAutofit/>
          </a:bodyPr>
          <a:lstStyle/>
          <a:p>
            <a:pPr marL="0" indent="0">
              <a:buNone/>
            </a:pPr>
            <a:r>
              <a:rPr lang="en-US" sz="2400" dirty="0" smtClean="0"/>
              <a:t>A. cineraria:</a:t>
            </a:r>
          </a:p>
          <a:p>
            <a:pPr marL="0" indent="0">
              <a:buNone/>
            </a:pPr>
            <a:endParaRPr lang="en-US" sz="2000" dirty="0" smtClean="0"/>
          </a:p>
          <a:p>
            <a:r>
              <a:rPr lang="en-US" sz="2000" dirty="0" smtClean="0"/>
              <a:t>Females </a:t>
            </a:r>
            <a:r>
              <a:rPr lang="en-US" sz="2000" dirty="0"/>
              <a:t>have a shiny black </a:t>
            </a:r>
            <a:r>
              <a:rPr lang="en-US" sz="2000" dirty="0" smtClean="0"/>
              <a:t>abdomen</a:t>
            </a:r>
          </a:p>
          <a:p>
            <a:endParaRPr lang="en-US" sz="2000" dirty="0"/>
          </a:p>
          <a:p>
            <a:r>
              <a:rPr lang="en-US" sz="2000" dirty="0" smtClean="0"/>
              <a:t>Females have black legs</a:t>
            </a:r>
            <a:endParaRPr lang="en-US" sz="2000" dirty="0"/>
          </a:p>
        </p:txBody>
      </p:sp>
      <p:sp>
        <p:nvSpPr>
          <p:cNvPr id="4" name="Content Placeholder 2"/>
          <p:cNvSpPr txBox="1">
            <a:spLocks/>
          </p:cNvSpPr>
          <p:nvPr/>
        </p:nvSpPr>
        <p:spPr>
          <a:xfrm>
            <a:off x="6546574" y="1168398"/>
            <a:ext cx="5042452" cy="4876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A. </a:t>
            </a:r>
            <a:r>
              <a:rPr lang="en-US" sz="2400" dirty="0" err="1" smtClean="0"/>
              <a:t>vaga</a:t>
            </a:r>
            <a:r>
              <a:rPr lang="en-US" sz="2400" dirty="0" smtClean="0"/>
              <a:t>:</a:t>
            </a:r>
          </a:p>
          <a:p>
            <a:pPr marL="0" indent="0">
              <a:buFont typeface="Arial" panose="020B0604020202020204" pitchFamily="34" charset="0"/>
              <a:buNone/>
            </a:pPr>
            <a:endParaRPr lang="en-US" sz="2000" dirty="0" smtClean="0"/>
          </a:p>
          <a:p>
            <a:r>
              <a:rPr lang="en-US" sz="2000" dirty="0"/>
              <a:t>F</a:t>
            </a:r>
            <a:r>
              <a:rPr lang="en-US" sz="2000" dirty="0" smtClean="0"/>
              <a:t>emales have patches of white hair</a:t>
            </a:r>
          </a:p>
          <a:p>
            <a:endParaRPr lang="en-US" sz="2000" dirty="0"/>
          </a:p>
          <a:p>
            <a:r>
              <a:rPr lang="en-US" sz="2000" dirty="0" smtClean="0"/>
              <a:t>Females have patches of white hair on legs</a:t>
            </a:r>
          </a:p>
          <a:p>
            <a:endParaRPr lang="en-US" sz="2000" dirty="0"/>
          </a:p>
          <a:p>
            <a:endParaRPr lang="en-US" sz="2000" dirty="0"/>
          </a:p>
        </p:txBody>
      </p:sp>
      <p:cxnSp>
        <p:nvCxnSpPr>
          <p:cNvPr id="6" name="Straight Connector 5"/>
          <p:cNvCxnSpPr/>
          <p:nvPr/>
        </p:nvCxnSpPr>
        <p:spPr>
          <a:xfrm>
            <a:off x="6062870" y="1168399"/>
            <a:ext cx="0" cy="5063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525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767" y="1116813"/>
            <a:ext cx="8252956" cy="5741187"/>
          </a:xfrm>
          <a:prstGeom prst="rect">
            <a:avLst/>
          </a:prstGeom>
        </p:spPr>
      </p:pic>
    </p:spTree>
    <p:extLst>
      <p:ext uri="{BB962C8B-B14F-4D97-AF65-F5344CB8AC3E}">
        <p14:creationId xmlns:p14="http://schemas.microsoft.com/office/powerpoint/2010/main" val="2116113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383" y="1046093"/>
            <a:ext cx="7749209" cy="5811907"/>
          </a:xfrm>
          <a:prstGeom prst="rect">
            <a:avLst/>
          </a:prstGeom>
        </p:spPr>
      </p:pic>
    </p:spTree>
    <p:extLst>
      <p:ext uri="{BB962C8B-B14F-4D97-AF65-F5344CB8AC3E}">
        <p14:creationId xmlns:p14="http://schemas.microsoft.com/office/powerpoint/2010/main" val="2795021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2174" b="9565"/>
          <a:stretch/>
        </p:blipFill>
        <p:spPr>
          <a:xfrm>
            <a:off x="1952878" y="1490865"/>
            <a:ext cx="8286244" cy="5367131"/>
          </a:xfrm>
          <a:prstGeom prst="rect">
            <a:avLst/>
          </a:prstGeom>
        </p:spPr>
      </p:pic>
    </p:spTree>
    <p:extLst>
      <p:ext uri="{BB962C8B-B14F-4D97-AF65-F5344CB8AC3E}">
        <p14:creationId xmlns:p14="http://schemas.microsoft.com/office/powerpoint/2010/main" val="1949078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406" b="14492"/>
          <a:stretch/>
        </p:blipFill>
        <p:spPr>
          <a:xfrm>
            <a:off x="2177143" y="1560446"/>
            <a:ext cx="7837714" cy="5287617"/>
          </a:xfrm>
          <a:prstGeom prst="rect">
            <a:avLst/>
          </a:prstGeom>
        </p:spPr>
      </p:pic>
    </p:spTree>
    <p:extLst>
      <p:ext uri="{BB962C8B-B14F-4D97-AF65-F5344CB8AC3E}">
        <p14:creationId xmlns:p14="http://schemas.microsoft.com/office/powerpoint/2010/main" val="424699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293187" y="3714042"/>
            <a:ext cx="2862882" cy="34492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4608" y="932139"/>
            <a:ext cx="3780183" cy="30750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4791" y="507875"/>
            <a:ext cx="4727209" cy="6377348"/>
          </a:xfrm>
          <a:prstGeom prst="rect">
            <a:avLst/>
          </a:prstGeom>
        </p:spPr>
      </p:pic>
    </p:spTree>
    <p:extLst>
      <p:ext uri="{BB962C8B-B14F-4D97-AF65-F5344CB8AC3E}">
        <p14:creationId xmlns:p14="http://schemas.microsoft.com/office/powerpoint/2010/main" val="2792436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6" name="Picture 5" descr="A close up of a bee&#10;&#10;Description automatically generated with low confidence">
            <a:extLst>
              <a:ext uri="{FF2B5EF4-FFF2-40B4-BE49-F238E27FC236}">
                <a16:creationId xmlns:a16="http://schemas.microsoft.com/office/drawing/2014/main" id="{69CF86F9-A8AF-49C3-A034-5E9B85C04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3431"/>
            <a:ext cx="6046552" cy="4814568"/>
          </a:xfrm>
          <a:prstGeom prst="rect">
            <a:avLst/>
          </a:prstGeom>
        </p:spPr>
      </p:pic>
      <p:pic>
        <p:nvPicPr>
          <p:cNvPr id="12" name="Picture 11" descr="A bee on the ground&#10;&#10;Description automatically generated">
            <a:extLst>
              <a:ext uri="{FF2B5EF4-FFF2-40B4-BE49-F238E27FC236}">
                <a16:creationId xmlns:a16="http://schemas.microsoft.com/office/drawing/2014/main" id="{05176B34-EE6E-49A5-AC05-623FC71DB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552" y="2190113"/>
            <a:ext cx="6141956" cy="4667887"/>
          </a:xfrm>
          <a:prstGeom prst="rect">
            <a:avLst/>
          </a:prstGeom>
        </p:spPr>
      </p:pic>
    </p:spTree>
    <p:extLst>
      <p:ext uri="{BB962C8B-B14F-4D97-AF65-F5344CB8AC3E}">
        <p14:creationId xmlns:p14="http://schemas.microsoft.com/office/powerpoint/2010/main" val="1494803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794</Words>
  <Application>Microsoft Office PowerPoint</Application>
  <PresentationFormat>Widescreen</PresentationFormat>
  <Paragraphs>137</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FIELD PREP 2022</vt:lpstr>
      <vt:lpstr>Andrena cineraria – Summary</vt:lpstr>
      <vt:lpstr>Andrena cineraria – Summary</vt:lpstr>
      <vt:lpstr>Andrena cineraria - Quiz</vt:lpstr>
      <vt:lpstr>Andrena cineraria - Quiz</vt:lpstr>
      <vt:lpstr>Andrena cineraria - Quiz</vt:lpstr>
      <vt:lpstr>Andrena cineraria - Quiz</vt:lpstr>
      <vt:lpstr>Andrena cineraria - Quiz</vt:lpstr>
      <vt:lpstr>Andrena cineraria - Quiz</vt:lpstr>
      <vt:lpstr>Andrena - Where to find them?</vt:lpstr>
      <vt:lpstr>Osmia– Summary</vt:lpstr>
      <vt:lpstr>Osmia– Summary</vt:lpstr>
      <vt:lpstr>Osmia - Quiz</vt:lpstr>
      <vt:lpstr>Osmia - Quiz</vt:lpstr>
      <vt:lpstr>Osmia - Quiz</vt:lpstr>
      <vt:lpstr>Osmia – Where to find them?</vt:lpstr>
      <vt:lpstr>Bombylius major</vt:lpstr>
      <vt:lpstr>Bombylius major – Potential confusion</vt:lpstr>
      <vt:lpstr>Bombylius major – Where to find them</vt:lpstr>
      <vt:lpstr>Safety on the field</vt:lpstr>
      <vt:lpstr>Safety on the field</vt:lpstr>
      <vt:lpstr>Interactions with the public</vt:lpstr>
      <vt:lpstr>Data entry and Field work organisation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PREP 2022</dc:title>
  <dc:creator>WITTISCHE Julian</dc:creator>
  <cp:lastModifiedBy>WITTISCHE Julian</cp:lastModifiedBy>
  <cp:revision>47</cp:revision>
  <dcterms:created xsi:type="dcterms:W3CDTF">2022-03-23T14:53:22Z</dcterms:created>
  <dcterms:modified xsi:type="dcterms:W3CDTF">2022-03-28T13:42:09Z</dcterms:modified>
</cp:coreProperties>
</file>